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68" r:id="rId3"/>
    <p:sldId id="273" r:id="rId4"/>
    <p:sldId id="258" r:id="rId5"/>
    <p:sldId id="274" r:id="rId6"/>
    <p:sldId id="257" r:id="rId7"/>
    <p:sldId id="295" r:id="rId8"/>
    <p:sldId id="288" r:id="rId9"/>
    <p:sldId id="269" r:id="rId10"/>
    <p:sldId id="285" r:id="rId11"/>
    <p:sldId id="287" r:id="rId12"/>
    <p:sldId id="286" r:id="rId13"/>
    <p:sldId id="296" r:id="rId14"/>
    <p:sldId id="264" r:id="rId15"/>
    <p:sldId id="272" r:id="rId16"/>
    <p:sldId id="259" r:id="rId17"/>
    <p:sldId id="263" r:id="rId18"/>
    <p:sldId id="262" r:id="rId19"/>
    <p:sldId id="266" r:id="rId20"/>
    <p:sldId id="267" r:id="rId21"/>
    <p:sldId id="275" r:id="rId22"/>
    <p:sldId id="279" r:id="rId23"/>
    <p:sldId id="271" r:id="rId24"/>
    <p:sldId id="292" r:id="rId25"/>
    <p:sldId id="289" r:id="rId26"/>
    <p:sldId id="293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481424"/>
    <a:srgbClr val="3C1A56"/>
    <a:srgbClr val="0E0614"/>
    <a:srgbClr val="FF99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17E55-CF12-4889-93A7-C34C72C59A77}" type="datetimeFigureOut">
              <a:rPr lang="en-US" smtClean="0"/>
              <a:pPr/>
              <a:t>5/23/2015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E7CC-D7B1-4B58-A818-D907572EAF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2544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Ageing is unique to man because animals in natural surroundings die before they age due to predation, disease or starvation.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E7CC-D7B1-4B58-A818-D907572EAFC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2981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Amino acid plays role on Protein synthesis/CR acts the same manner.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E7CC-D7B1-4B58-A818-D907572EAFCE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E7CC-D7B1-4B58-A818-D907572EAFCE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23 pairs of chromo carry our DNA-Protective cap called Telomeres-When cell divides telomere shortens, cell dies-Telomerase controls the process-</a:t>
            </a:r>
            <a:endParaRPr lang="en-IN" dirty="0" smtClean="0"/>
          </a:p>
          <a:p>
            <a:r>
              <a:rPr lang="en-US" dirty="0" smtClean="0"/>
              <a:t>-Telomerase switched off in humans as cells age-</a:t>
            </a:r>
            <a:r>
              <a:rPr lang="en-US" dirty="0" err="1" smtClean="0"/>
              <a:t>Admn</a:t>
            </a:r>
            <a:r>
              <a:rPr lang="en-US" dirty="0" smtClean="0"/>
              <a:t> of T can lengthen telomeres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E7CC-D7B1-4B58-A818-D907572EAFCE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6263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  <a:p>
            <a:r>
              <a:rPr lang="en-US" dirty="0" smtClean="0"/>
              <a:t>Time keepers of cells life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E7CC-D7B1-4B58-A818-D907572EAFCE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22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Younger blood rejuvenates older mouse. Protein GDF11 abundant in young animals.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E7CC-D7B1-4B58-A818-D907572EAFCE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783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10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58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17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09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517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25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44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193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55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18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8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3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27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17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96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56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4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09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0668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ObGyn</a:t>
            </a:r>
            <a:r>
              <a:rPr lang="en-US" b="1" dirty="0" smtClean="0"/>
              <a:t> Watch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4214818"/>
            <a:ext cx="6400800" cy="192882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600" b="1" dirty="0" smtClean="0">
                <a:solidFill>
                  <a:srgbClr val="FFC000"/>
                </a:solidFill>
              </a:rPr>
              <a:t>Some thoughts on Ageing</a:t>
            </a:r>
          </a:p>
          <a:p>
            <a:endParaRPr lang="en-US" sz="3600" b="1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Narayanan R</a:t>
            </a:r>
            <a:endParaRPr lang="en-IN" sz="2800" dirty="0">
              <a:solidFill>
                <a:schemeClr val="bg2"/>
              </a:solidFill>
            </a:endParaRPr>
          </a:p>
        </p:txBody>
      </p:sp>
      <p:pic>
        <p:nvPicPr>
          <p:cNvPr id="19460" name="Picture 4" descr="https://encrypted-tbn3.gstatic.com/images?q=tbn:ANd9GcS8VpABLifvEWZSQeeBBpQ5zTFJNueU1q_d8o2hz9uWulAsCJ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50"/>
            <a:ext cx="6197794" cy="244813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slidesharecdn.com/artandscienceofagingwell-141201210921-conversion-gate01/95/the-art-and-science-of-aging-well-46-638.jpg?cb=1417576513"/>
          <p:cNvPicPr>
            <a:picLocks noChangeAspect="1" noChangeArrowheads="1"/>
          </p:cNvPicPr>
          <p:nvPr/>
        </p:nvPicPr>
        <p:blipFill rotWithShape="1">
          <a:blip r:embed="rId2"/>
          <a:srcRect t="8366"/>
          <a:stretch/>
        </p:blipFill>
        <p:spPr bwMode="auto">
          <a:xfrm>
            <a:off x="381000" y="152400"/>
            <a:ext cx="8484314" cy="5841998"/>
          </a:xfrm>
          <a:prstGeom prst="rect">
            <a:avLst/>
          </a:prstGeom>
          <a:noFill/>
        </p:spPr>
      </p:pic>
      <p:pic>
        <p:nvPicPr>
          <p:cNvPr id="7" name="Picture 2" descr="Jiroemon Kim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636"/>
            <a:ext cx="2926660" cy="17559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428992" y="6000768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dirty="0" err="1" smtClean="0">
                <a:solidFill>
                  <a:schemeClr val="accent1"/>
                </a:solidFill>
              </a:rPr>
              <a:t>Jiroemon</a:t>
            </a:r>
            <a:r>
              <a:rPr lang="en-IN" sz="2000" dirty="0" smtClean="0">
                <a:solidFill>
                  <a:schemeClr val="accent1"/>
                </a:solidFill>
              </a:rPr>
              <a:t> Kimura, from Kyoto, lived to be the world's oldest man on record at 116. </a:t>
            </a:r>
            <a:endParaRPr lang="en-IN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ivelongthrive.files.wordpress.com/2014/05/chart2.jpg"/>
          <p:cNvPicPr>
            <a:picLocks noChangeAspect="1" noChangeArrowheads="1"/>
          </p:cNvPicPr>
          <p:nvPr/>
        </p:nvPicPr>
        <p:blipFill>
          <a:blip r:embed="rId2">
            <a:lum bright="-3000" contrast="22000"/>
          </a:blip>
          <a:srcRect/>
          <a:stretch>
            <a:fillRect/>
          </a:stretch>
        </p:blipFill>
        <p:spPr bwMode="auto">
          <a:xfrm>
            <a:off x="1571604" y="2428868"/>
            <a:ext cx="5992474" cy="38290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 prst="convex"/>
            <a:bevelB w="114300" prst="artDeco"/>
            <a:extrusionClr>
              <a:srgbClr val="C00000"/>
            </a:extrusion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 Restriction (CR)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11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Calorie Restriction (CR)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57818" y="2714620"/>
            <a:ext cx="3636980" cy="3606800"/>
          </a:xfrm>
        </p:spPr>
        <p:txBody>
          <a:bodyPr>
            <a:normAutofit/>
          </a:bodyPr>
          <a:lstStyle/>
          <a:p>
            <a:r>
              <a:rPr lang="en-US" sz="2000" dirty="0"/>
              <a:t>CR by 20% increases longevity &amp; decreases age-related diseases in several species</a:t>
            </a:r>
          </a:p>
          <a:p>
            <a:r>
              <a:rPr lang="en-US" sz="2000" dirty="0"/>
              <a:t>Mechanism not known</a:t>
            </a:r>
          </a:p>
          <a:p>
            <a:r>
              <a:rPr lang="en-US" sz="2000" dirty="0"/>
              <a:t>Alters metabolic programming by decreasing BMI &amp; Oxidative </a:t>
            </a:r>
            <a:r>
              <a:rPr lang="en-US" sz="2000" dirty="0" smtClean="0"/>
              <a:t>stress</a:t>
            </a:r>
            <a:endParaRPr lang="en-US" sz="2000" dirty="0"/>
          </a:p>
        </p:txBody>
      </p:sp>
      <p:pic>
        <p:nvPicPr>
          <p:cNvPr id="45058" name="Picture 2" descr="http://www.frontiersin.org/files/Articles/51974/fnagi-05-00036-HTML/image_m/fnagi-05-00036-g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4781550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58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Ze64w282PJI/UP1LKOCpkgI/AAAAAAAAAEY/v0vSa3K1t0Y/s1600/calorie-restri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039052" cy="5753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bg2"/>
                </a:solidFill>
              </a:rPr>
              <a:t>Methionine</a:t>
            </a:r>
            <a:r>
              <a:rPr lang="en-US" sz="3600" dirty="0" smtClean="0">
                <a:solidFill>
                  <a:schemeClr val="bg2"/>
                </a:solidFill>
              </a:rPr>
              <a:t> deprivation:</a:t>
            </a:r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 Life span</a:t>
            </a:r>
          </a:p>
          <a:p>
            <a:r>
              <a:rPr lang="en-US" sz="2400" dirty="0" smtClean="0"/>
              <a:t>    Hormones to protect    Heart  </a:t>
            </a:r>
          </a:p>
          <a:p>
            <a:r>
              <a:rPr lang="en-US" sz="2400" dirty="0" smtClean="0"/>
              <a:t>    Fights obesity</a:t>
            </a:r>
          </a:p>
          <a:p>
            <a:r>
              <a:rPr lang="en-US" sz="2400" dirty="0" smtClean="0"/>
              <a:t>    Energy</a:t>
            </a:r>
          </a:p>
          <a:p>
            <a:r>
              <a:rPr lang="en-US" sz="2400" dirty="0" smtClean="0"/>
              <a:t>    Insulin sensitivity </a:t>
            </a:r>
          </a:p>
          <a:p>
            <a:r>
              <a:rPr lang="en-US" sz="2400" dirty="0" smtClean="0"/>
              <a:t>    Eliminates CA cells</a:t>
            </a:r>
          </a:p>
          <a:p>
            <a:endParaRPr lang="en-IN" sz="2400" dirty="0"/>
          </a:p>
        </p:txBody>
      </p:sp>
      <p:pic>
        <p:nvPicPr>
          <p:cNvPr id="1026" name="Picture 2" descr="scienceblog methion foto"/>
          <p:cNvPicPr>
            <a:picLocks noChangeAspect="1" noChangeArrowheads="1"/>
          </p:cNvPicPr>
          <p:nvPr/>
        </p:nvPicPr>
        <p:blipFill>
          <a:blip r:embed="rId3"/>
          <a:srcRect l="8843" t="10528"/>
          <a:stretch>
            <a:fillRect/>
          </a:stretch>
        </p:blipFill>
        <p:spPr bwMode="auto">
          <a:xfrm>
            <a:off x="857224" y="2786058"/>
            <a:ext cx="2945500" cy="3035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4929190" y="2714620"/>
            <a:ext cx="300046" cy="14294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929190" y="3286124"/>
            <a:ext cx="300046" cy="14294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4929190" y="5500702"/>
            <a:ext cx="300046" cy="14294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929190" y="4071942"/>
            <a:ext cx="300046" cy="14294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929190" y="4929198"/>
            <a:ext cx="300046" cy="14294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4929190" y="4500570"/>
            <a:ext cx="300046" cy="14294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 smtClean="0"/>
              <a:t>Age </a:t>
            </a:r>
            <a:r>
              <a:rPr lang="en-IN" sz="3600" dirty="0" err="1" smtClean="0"/>
              <a:t>Interruptors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438400"/>
            <a:ext cx="3636980" cy="4397829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Low incidence of Heart Disease in France</a:t>
            </a:r>
          </a:p>
          <a:p>
            <a:r>
              <a:rPr lang="en-IN" sz="2400" b="1" dirty="0" smtClean="0">
                <a:solidFill>
                  <a:schemeClr val="accent1"/>
                </a:solidFill>
              </a:rPr>
              <a:t>RESERVATOL  </a:t>
            </a:r>
            <a:r>
              <a:rPr lang="en-IN" sz="2400" dirty="0" smtClean="0"/>
              <a:t>in Red Wine is touted as Fountain of Youth</a:t>
            </a:r>
          </a:p>
          <a:p>
            <a:r>
              <a:rPr lang="en-IN" sz="2400" dirty="0" smtClean="0"/>
              <a:t>Found in Grape skin, Japanese Knot weed &amp; Peanuts</a:t>
            </a:r>
          </a:p>
          <a:p>
            <a:r>
              <a:rPr lang="en-IN" sz="2400" dirty="0" smtClean="0"/>
              <a:t>Contains powerful anti Oxidants</a:t>
            </a:r>
          </a:p>
          <a:p>
            <a:endParaRPr lang="en-IN" dirty="0"/>
          </a:p>
        </p:txBody>
      </p:sp>
      <p:pic>
        <p:nvPicPr>
          <p:cNvPr id="2050" name="Picture 2" descr="C:\Users\Admin\Documents\reserve_rotat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172" y="3664403"/>
            <a:ext cx="5557714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Documents\MOUSE.jpg"/>
          <p:cNvPicPr>
            <a:picLocks noChangeAspect="1" noChangeArrowheads="1"/>
          </p:cNvPicPr>
          <p:nvPr/>
        </p:nvPicPr>
        <p:blipFill>
          <a:blip r:embed="rId2"/>
          <a:srcRect b="57060"/>
          <a:stretch>
            <a:fillRect/>
          </a:stretch>
        </p:blipFill>
        <p:spPr bwMode="auto">
          <a:xfrm>
            <a:off x="5357818" y="1071546"/>
            <a:ext cx="2743200" cy="261395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05400" cy="1162050"/>
          </a:xfrm>
        </p:spPr>
        <p:txBody>
          <a:bodyPr/>
          <a:lstStyle/>
          <a:p>
            <a:r>
              <a:rPr lang="en-US" sz="4000" dirty="0" err="1" smtClean="0"/>
              <a:t>Rapamycin</a:t>
            </a:r>
            <a:endParaRPr lang="en-IN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42910" y="1428736"/>
            <a:ext cx="3505200" cy="46910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Antibiotic from soil sample in Easter island 1964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Acts on variety of species 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Interrupts function of gene </a:t>
            </a:r>
            <a:r>
              <a:rPr lang="en-US" sz="2400" dirty="0" err="1" smtClean="0">
                <a:solidFill>
                  <a:schemeClr val="bg2"/>
                </a:solidFill>
              </a:rPr>
              <a:t>mTOR</a:t>
            </a:r>
            <a:r>
              <a:rPr lang="en-US" sz="2400" dirty="0" smtClean="0">
                <a:solidFill>
                  <a:schemeClr val="bg2"/>
                </a:solidFill>
              </a:rPr>
              <a:t> which directs cell intake of energy in mouse &amp; man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Works the same way as calorie restriction</a:t>
            </a:r>
          </a:p>
          <a:p>
            <a:endParaRPr lang="en-IN" sz="20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248" y="3929066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Mouse UT2598 </a:t>
            </a:r>
          </a:p>
          <a:p>
            <a:pPr algn="ctr"/>
            <a:r>
              <a:rPr lang="en-US" sz="2800" dirty="0" smtClean="0"/>
              <a:t>holds the record for longevity </a:t>
            </a:r>
          </a:p>
          <a:p>
            <a:r>
              <a:rPr lang="en-US" dirty="0" smtClean="0"/>
              <a:t>- University of Texas Health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fgf23andklotho-140711120504-phpapp01/95/fgf-23-and-klotho-13-638.jpg?cb=1405100843"/>
          <p:cNvPicPr>
            <a:picLocks noChangeAspect="1" noChangeArrowheads="1"/>
          </p:cNvPicPr>
          <p:nvPr/>
        </p:nvPicPr>
        <p:blipFill>
          <a:blip r:embed="rId2"/>
          <a:srcRect l="44519" t="4583" r="3827" b="3763"/>
          <a:stretch>
            <a:fillRect/>
          </a:stretch>
        </p:blipFill>
        <p:spPr bwMode="auto">
          <a:xfrm>
            <a:off x="642910" y="2357430"/>
            <a:ext cx="3214710" cy="42862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4678" y="928670"/>
            <a:ext cx="2705428" cy="709865"/>
          </a:xfrm>
        </p:spPr>
        <p:txBody>
          <a:bodyPr/>
          <a:lstStyle/>
          <a:p>
            <a:r>
              <a:rPr lang="en-US" sz="4000" dirty="0" err="1" smtClean="0"/>
              <a:t>Klotho</a:t>
            </a:r>
            <a:endParaRPr lang="en-IN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3438" y="2786058"/>
            <a:ext cx="3636980" cy="353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protein regulating gene discovered by </a:t>
            </a:r>
            <a:r>
              <a:rPr lang="en-US" sz="2400" dirty="0" err="1" smtClean="0"/>
              <a:t>Kuroo</a:t>
            </a:r>
            <a:r>
              <a:rPr lang="en-US" sz="2400" dirty="0" smtClean="0"/>
              <a:t> et al in 1997</a:t>
            </a:r>
          </a:p>
          <a:p>
            <a:r>
              <a:rPr lang="en-US" sz="2400" dirty="0" smtClean="0"/>
              <a:t>Named the “</a:t>
            </a:r>
            <a:r>
              <a:rPr lang="en-US" sz="2400" dirty="0" err="1" smtClean="0"/>
              <a:t>Klotho</a:t>
            </a:r>
            <a:r>
              <a:rPr lang="en-US" sz="2400" dirty="0" smtClean="0"/>
              <a:t> gene” after the Greek mythological goddess who spins the thread of life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Klotho</a:t>
            </a:r>
            <a:r>
              <a:rPr lang="en-US" sz="4800" dirty="0" smtClean="0"/>
              <a:t> gene</a:t>
            </a:r>
            <a:endParaRPr lang="en-IN" sz="4800" dirty="0"/>
          </a:p>
        </p:txBody>
      </p:sp>
      <p:pic>
        <p:nvPicPr>
          <p:cNvPr id="1026" name="Picture 2" descr="http://www.innovitaresearch.org/news/res/02071801_01.gif"/>
          <p:cNvPicPr>
            <a:picLocks noChangeAspect="1" noChangeArrowheads="1"/>
          </p:cNvPicPr>
          <p:nvPr/>
        </p:nvPicPr>
        <p:blipFill>
          <a:blip r:embed="rId3"/>
          <a:srcRect b="16712"/>
          <a:stretch>
            <a:fillRect/>
          </a:stretch>
        </p:blipFill>
        <p:spPr bwMode="auto">
          <a:xfrm>
            <a:off x="1066800" y="1752600"/>
            <a:ext cx="6559968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66440" y="4742065"/>
            <a:ext cx="68194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Mice with </a:t>
            </a:r>
            <a:r>
              <a:rPr lang="en-US" sz="2800" dirty="0" err="1" smtClean="0"/>
              <a:t>klotho</a:t>
            </a:r>
            <a:r>
              <a:rPr lang="en-US" sz="2800" dirty="0" smtClean="0"/>
              <a:t> gene live 30% longer</a:t>
            </a:r>
          </a:p>
          <a:p>
            <a:pPr algn="ctr"/>
            <a:r>
              <a:rPr lang="en-US" sz="2800" dirty="0" smtClean="0"/>
              <a:t>1 in 5 humans carry the gene</a:t>
            </a:r>
          </a:p>
          <a:p>
            <a:pPr algn="ctr"/>
            <a:r>
              <a:rPr lang="en-US" sz="2800" dirty="0" smtClean="0"/>
              <a:t>Gene therapy or cell transplants</a:t>
            </a:r>
          </a:p>
          <a:p>
            <a:pPr algn="ctr"/>
            <a:r>
              <a:rPr lang="en-US" sz="2800" dirty="0" smtClean="0"/>
              <a:t>may help those who lack the gene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dn2-b.examiner.com/sites/default/files/styles/image_content_width/hash/00/30/003054f4baaeb5cbe833887027f50273.jpg?itok=52zG1j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6661900" cy="37528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142976" y="4786322"/>
            <a:ext cx="6572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/>
              <a:t>23 pairs of chromosomes carry our DNA</a:t>
            </a:r>
          </a:p>
          <a:p>
            <a:pPr algn="ctr">
              <a:defRPr/>
            </a:pPr>
            <a:r>
              <a:rPr lang="en-US" sz="2000" dirty="0" smtClean="0"/>
              <a:t>They have protective caps called Telomeres</a:t>
            </a:r>
          </a:p>
          <a:p>
            <a:pPr algn="ctr">
              <a:defRPr/>
            </a:pPr>
            <a:r>
              <a:rPr lang="en-US" sz="2000" dirty="0" smtClean="0"/>
              <a:t>When cell divides, telomere shortens &amp;the cell dies</a:t>
            </a:r>
          </a:p>
          <a:p>
            <a:pPr algn="ctr">
              <a:defRPr/>
            </a:pPr>
            <a:r>
              <a:rPr lang="en-US" sz="2000" dirty="0" smtClean="0"/>
              <a:t>Telomerase controls this process</a:t>
            </a:r>
            <a:endParaRPr lang="en-IN" sz="2000" dirty="0" smtClean="0"/>
          </a:p>
          <a:p>
            <a:pPr algn="ctr"/>
            <a:r>
              <a:rPr lang="en-US" sz="2000" dirty="0" smtClean="0"/>
              <a:t>Telomerase switched off in humans as cells age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MTEhQUEhQWFBUXFxkXFxcXGBwXGBcYGBodGBgbGBgYHCggGBolHBQWITEhJSkrLi4uFx8zODMsNygtLisBCgoKDg0OGhAQGiwkICQsLCwsLCwsLCwsLCwsLCwsLCwsLCwsLCwsLCwsLCwsLCwsLCwsLCwsLCwsLCwsLCwsLP/AABEIAKIBOAMBIgACEQEDEQH/xAAbAAABBQEBAAAAAAAAAAAAAAAGAAMEBQcCAf/EADsQAAEDAgMFBgQFAwQDAQAAAAEAAhEDBAUhMRJBUWFxBiKBkaGxEzLB8BRC0eHxByNSM2JyghWS4kP/xAAZAQADAQEBAAAAAAAAAAAAAAABAgMABAX/xAAkEQACAgMBAQABBAMAAAAAAAAAAQIRAxIhMUEiEzJRYQQUcf/aAAwDAQACEQMRAD8AyEFepsFOd3xU2dR5tJxlRR12VmEm7c8ua8+II1TDSvS3JZgo6e6NV66sCBkBHmepTbmZJprY5oBR092U7uK5DlKZVLiN2mWue6BGalVsL1jIxMGBn0BQv+SijfhXAr1z0nMcNQuSsYW0uwHc+PhxTIapNI84z4rGGdr7leh6nObLR3ZbOsR6qFXtnNIkQD7LWZo7EpZxJHjuXLSVIHeGYnrK1gI7qhTlFsxqU/Sphuescf0XNOi8HIEHWOX0WsNDzaIG9dFg8U0HEqRTpk7kotjBZw/lc7JlWrKAbrm4jLXLmnxY7TSGt2uP88VroZRZT02jTU8slNo2zTunxUSpbupu2XAt3icpHHmFYWhGkT6Bb/hlR3+AaeI8f1Xpwl0d0zyO9TBT4DJXGH28gE8VNzoqsakBVRhaYIgjcpFtal2pgeZ8lo4wijVGy9g5H83gdQqbEOy1Sj3qc1Ke8fmHX/IfcJVmT4Z4mino4PTO+oTy2R7qYzAKWs1M/wDc36BSrFodJG06MpmBPiD9FOZbxmRE8NEJTaHhjiwfuOzpk/DdPJ2R81WXeH1afzsc3nqPMI5Dm5kcMpy9k/Qe4gQJO/gUqzP6M8EfhmsrwFH1/wBl6dYbTO4/i0d09RkPL1QbieF1KDtmq2J0Izaeh+mqrHIpeEJY3H0iBy7aU3C6CcU7lJeJLGBzZSSjpC8CsRPSvV5C6HLxShOmuhdk5LloC8yWMdh6l08PcXbOzLoJ8kzhzdqrTHFzfdHlxZBtRxbqWtHmc/HNJOevCuLHt0FcHw55pmo1sunLkBr4nRTBYOkFwIy9d88lofYvDmCmJEzPrn9VdYv2fZUpu+G0B4BLeBO4FcrzvaqOlQjFUzC8XYGuA1MKCRCfv5NRxdk4Egg7iNdU1HFda8OV+jrbZ2yHEd0/TL6qzscAq1Hn+24sABJ3ZiQAr+nYNNvS3QW+pkrR+yNEfh2kgZk+8ewXPkzNLh0LCl1mRPsqkEObEZDp4KFitCA0TmeO4Dit4usJpP1aM1kfbfAfgVnguJDu8zL8nM8QclsWXZ00bIko8BNjRz5c1Op2ztkuiY1UvDrDazjl48Ar3DbMMYWnPieKrKaRLHi2ZR2ds50HYJ2TEAT3jyHirFuBVX/lIduByRx2Hw9rWkmCSSf0RW60brAXNPO74WWNIwJts4uIjMGCIznSIV3Z2WyROn1Rn2wwNrT+JaIJyfHHQO67lQyCBl0VFk2QkMaT6M0LRu1MdOv8IuwSg3ZA2cgEO25RPglUFqjlbOnVVZJxbAKNxT+G9unyOHzN6H6LMb7BqltW+HU6gjRw3ELaabRA6aqux3CG3FMtI7wzY7g79DvQx5dXXwhOG3hnFrT6ffurS3dEfcqHa04JDp2gTI4EaqRSf3s1afQ4i/w58nh+30V+WiBx9EPWBCIbMrmKyKbEcFBO3SEHMuZMA8+R91DqToNNIGUndA3D9UWvYI8ZyVHi1vskOaPmkHgDqnjK+Mm1TtFBVnTOZOnGPTIJ61eQCOfDSVHuapBmZnw9FMtng5x++aL8Ll3Y0RltREd4c+ITd/YU6jSx7dphjI7jyO5SLNjYBHVTWsDhHH0S2TbMi7SYA62fvNN3yu+h5+6pgFtGK4c2qx1KoJa4eXAt4EHNZDfWbqVR9N2rTHXgfEZ+K6cWTbj9OfJDXqI4XqUJKpMG54JErwJFWInsrsZ+iYBTzfJBoZHaUJ40CAD4gpsjzQRmSMLH92nGffGQ110WhP7sB3zuO0QNwiAB6IP7NWofUbu2DtOdz/KB7o8sLZgdIEkxLnZn9lzZ2rOv/GToK+y2HltPM6n9svJEPw4UXDSNgdFLL1zpKrBNtswn+qGG/Bv3kCBVa2oOpyd6j1Qm2gTMdPE6ALVP6z4aXG3rNBPzU3R/7D6oGwXDiHtc4aZgc+a7IS/AmotsKKLAGtJENY3Li50QMuH6rQ+zFHZoMHADzjNA1FoJBOZHkOY5o57P1hsALjm7Z2TX48LpjEIf1Jw8PoMf/g8A/wDF2R9YRgHKvx6h8S3qt1OySOozHssqTtELMxo0mgDZAyED6qTSYDkFBZUAb98VKtavVUaOiNBT2XbnAMAIrFNB/Z+qA5GFN2SiqfomS0xq+tA+m9h/M0jzWU/DLTDty1+c1lnaGkWXFVsaPkdHZqkBI+jNFyIcMeBA5oXt3wRwV3YVxtA5oZEWXQ9oNy4p8sUKwqy0KbtJElRF3YA9rbIU65cB/qAO8dD6hUVrUzk8EZdurXaZTeNxIPjmPYoGIzniFePUaHGEVrX3DdvCIsMrbRIGWnggqxrxlnn9ETYLWHioyVFn1BO0ffNR8Tt9qm4eKkU3SnKjZy5QhxdI9M5xGmZ2jGZPTp0XtncgcMhInhPon8XpFrjT/wCWXhPqR6KkbIO8H73KlWUi+BbbXOROkiRyVxbv0z1H8IVsb1pjXKB1jJEts4SImIHhn+6k+GkWGozkH74LNf6j2mzcMqDSozPq3L2IWm0ghL+o1htWweP/AM3T/wBXd0+sJ8TqROfYmZBJKEl2nMC+0nBTy18B98U3H37I6xDAGClRpsyOw0k73OdmSVSUqFhByAf4R3BOCnA70jw1UtwdSe+mc9R0PEKI8n9efgtdmqju3mYAlEVpgDSAXmJ3Dh1VNgtEGoJ3ZxxRjVpF0Z6ZZfRTm6KY42MMrU6HdEAKXhuNh7w0T13Knrdm6j35OmeKI8L7H/DbtPOmZlSm4V1l473xcD7B8RZsgFw6Sr5pBCBKNj8MM2GOJfOyRlpz3ap3D6Vw242PiFu8sOYHLNQTURpY9uplv24tw60eDuc0jzj2JWaPLWCUV9s8We5z6GjWwDzMT5IKucMc8ZE9FWH9ggmkO08YDTlv4I37M4k0AbTgOphBOGdk3uMuKJbLCWt2oBcWCXRu3796TJo+Iotq6H9G6YRkQVIaQcws5uqVaGvzpty2c515bt6vb7EKlvbMMhz3nZBjTKSeqW0+E5Y67YEYjSAq1G7mvcB0BUM3obvXdamXlxn5v5UWj2fe53JXWtdG6vAk7P4mC6Zjrkj2zv2EDvAnkZWe22AinAdmXZAAZqdXt6gDmMa4BpAcZjdO7UKD12tDNWqZoVKq12hlBHbymG1qbt7mZ/8AU5e6l9ldtrHPc/aDQTG/IShrHsUNxUDjAjLoNyMey4T0aZW3NQDkn8PxEbQCh1cNc45ZqwssAIG04wBmVSTil0ZbX4HeE3zNkAuA8VcU7xhMSJQDSt3Na34bSS/5TkNBmeXJdYNb1fjCXQd4OfuoJJI0o2F3ads21TwI67QWe1QNI0+5V/2txl4caIya2No8TE+WaF/mJz/hVguCJdG/jbLgfHiiDAb8TrH7/fqqD/xjiRwlWVvhmwWg5udoB95Iz1aoomw/oX1OJkc96l0LprhLSCs4vG1IhoIYDsk6Zge27wV/2apllNzpmAev8KLSSFcfo3ilYOqvfHPxEAfQ+KHrkbWk6SDpP7KTeVSxhadTPqZ+qjsYHN6CRHLVUQ0UN4bX2YDuM8tI+qL8NvGuaMxB56TnGuu5BtKyc4kDcVLpEgFzQTBhvM/epQnG/AsNBi9JpDS4A84EpjtXds/C1GnPbaWjymegQNb2zqlV3xplroPLoOCndvK4bQt6TTkS52WkAAD1JWUKkkSnxWBG0kvUl1nMDAaEa9i799W4aKh29mkQwcXMb3B5wgoK67O37aNZr3DLSRq07iOipNWgY3UiNdAmo4uzeSZHA71ChaT/AOGp3DKteqANrvNq0tdrm3Tqs9rAS7Pf09NyWMkx5xofwyo1ri524T1O4IkwbEQ8mckHQp1pVLO8NRotKNghLU1DCKrdoI+tNlzYgEEQsc7NYgXHvarVez1Tu5rjlHWZ1Se0LRYtsmADLJuY5KmurN5rfF0P0CI9VS9osSZSGzMvdoBuHNJkg34DBJ7UDfbyzkMuWDKQyry/xd03eSH7SoJCOLOoKtJ7Kw7rwWuHI5LNb2jUtrh1BxkNjZPFpzafJUh+Sop+x0abgT2lsZK3/As2iYEkZ8xz5oO7OVzIO7eje3fIU0vgmW07RVYpZBzdgCAM/Eae6g1bE1aDqB+aJYeDhp4bvFXmKV2U2F7zAHqhi1xNzqkgQ2dUurTseFyiBVFxBhw2S0kOG8Eag+qK+z9VsiVXdurDZd+KpaPIbVH++Mj4gefVRcCuCYVpraNoMXfDRjaMeAYBGojdzCVzbtAJaJJj78l5hlbuhWFQDZJ0yU6tEW2nQNWlD4Lz/idyEe0Vj8CuW/lf3qZ/2nd4HLyRFiGMBzopDaiZPNdYxZ/ireB/q0++zwGbfEfRbHcX0tJP9wP4TUEifuM0cWlNr25Aaef7LMMOuTte6P8AAq5j70+yjkjTA+xsuGWVMAQNDpwVVeWXeDxkQfZEdIzqqDH8SbTJYM3ndwSSi34Ljk26KLtdbE0m1wJIhlTpPdP08QhilVzG5HGG3O2HMqjuuEEcQRu5oJxOydQqvpnccj/kDm0+SvjdqgtasKMGqNkSJ/bh5oiFoyWuIEbj/if0KBMHuDI9EdYVcaDl7ZEKLVSDLy0OXFqyDlOY55nIqtp0fhVIGhMHoiG8gU3OOQAk+CDrzFzUM0myBv4oauzQ/Ire0gLKxaRkANkz8wOhHPMjwUDDKu4k8uXHciTFqH4m32gP7lPMDeW/mB90KiW6a/fFWXVQUFuH0mPbs5A8Yzyy89J6qdRtmBrg5uy4ZkDfwLeIKoMKqmBHh1O6dyLsMrh7RIHKdeY9FB2nQHwg1LCnFTKHGHE7+9rmh3GMJNehUA+al3qY3kR32+Iz6hEHaO/FGo0RtF4yHpny0VNb4jUY9pc3Za7xAzynqnjd2bW4mcpK/wC2eEfArbTf9OrLm8j+ZvmZ8V6uxO0cTVOjNg5ONKaCfpU53x13QrkET8Nx2vQBbTfDTq0iR5HRRKtYuLnHU69UwQnm05QpFU2zgBWGHw6GEfMdfZQS1XnZ61kzwhLJ0GCthFhGG7LgQtCwJ5QvhzNJyRPhjVwZJ2z0FFKNBHTcVSX/AGdL6rqm3qMgRoYgb8wrSlVAEnRR7nG6LGl73d1uZO4DmUydkI7xbcTOsX7RG3rvouqOq7Bg7IDROsDooV3Xdd1DWdkSAABua0QBO/qh26q/GuKjxo+o5w4w5xInwRNhbIAHJWlFRVoeDc30vMH7pA6I0oVYhCFuNESWlTIcVy7dspkVod7RYabim0B2zsu2uRyj6oJ7SPfZta4VNlrjAY0ZmNSSUd1cRY3IkTw3+SzD+pOK069Wkymc6bXbXVxGXWB6q2NbMltOMa+Cq4664pfBghshziTJJGmW4J/D6OxEKlwqlsiUTW2gKOSlxFYd6wrw1/8AbBBVtBfTc2YlpE9REoewarAgq5ZdCm3vEDhOSgmJNd4CV1g9ShTcWva3ZBc58T3Rw4Kiw7tVUaZze4iATkBOUkDVEnbbHKX4apTB79QQ3nmJ8InNZ7h7JK6YQTVsDnK+l5a2u/Uos7PunLQwh2wdIVvhlWHhQyWyiXAtw+uZjwVBjuCvNd9UGdqIB3GABPEK4t6o2g7dHsm77GaIG0TkNdIA6oRfwmrTtGfXOLVaVUsfUL9kwYAAB+iV1fm5qbbssgANYA08VSXtYPq1HjRz3OE6wSSPRTrI7MFdLgkr+gTbfS1pU9gthFVvUOwx4PXj1++CGie7Iz5K7wSsC0tO/wB9y5p36Vrhf1w6tbVGAwXNLZ6oGu7OtRYdkhuyJc6JnkOARrZ3Ip0+8Y3Z5IZ7XYnTNJ9MfM4tjmJBPhkmg7dCq0VmG49UbtTm5wLTwzymOictmtcJ8v1VBR+4Vph1fPZPn+ifJH6hl0n4K8fE2DlJ+/5VzaXLqdUtPHz59UKvqFtQddfFE1R238OoNQYP08x7KM11MNHnbS2c99KqMw1hBG/WckGXmJ12GHEBrvygRl9fFaFit6wNImS0ab8lm3aW6bUryz5Q1o8dTB35lUwvbjRLJJxjw6xzHnXDabCIbTBjeSTvKSp0l0pJKjkbt2wajinGjquCM8lLtGEkK7Ix6XFr2bdUo7bfmiY4qqp0i12y4QRlBWp9m6MNA1yT3aTsY2u34lOGvA8+q5v1utM65YkkqM1fYSAQrTs+A2QdU2yg+k406ogjTfK6d6p31GiqdhZa1MwryzuOCAaeKOBEjxV7heMtJEFcs8b9OqM0aPQYHMh2chQcadTo29Vzmy3ZIIO+RAHiSE7hd81wGaj9s6QdZ1pOjQ4dWkH6IQ4R6nRjltS2XhEVGpkqVxle07hzMhmF1SVjR/EMbWvkOsIjwN8nNZ1YYqJg5dUaYFiLZOeufmuScGmUbtcCJ9qzaLg0a5rKu2tRlS7e6mAAIaY3ubkT9PBa1SrArIu0NIMua7RmBUdHjnHqq4fSXvp5YuyCtrCtqJ1CG2PLTIUi3xCDnkqThY6lQb4dV7w5oluLZrw2RJQTht+3uHgc/FGdtehwByXI1TDJ/UCX9QalMUqdMNAftbU7wAIPnKEbAwiz+o9IbdF41Ic2OhBB9Sg4+q68fYif2XNvX2SCrijUzMcZ8xKEjclXeFXYcCJzLYH0U8kOWOpIOsOAdRlwkRoVGxAUaNGo57GluzvGsiAPMwvMFxBvww3l/K67TtFSyrDQhocP+pBHsoxXRWzLg1WFBwiFXsXYcRouxqxUXdnWlrmzukeCtLB5a5vM5eh/RClvcEO6/wAImt7kD4L9wlpHkQoZIFUwru7ZrtkEAmCcxMxqD6IV7aVqQFNjWNa8d4kcNPf2RTSvmnZOWWvQjNCP9QrcfFpvbvZEf8T/APSTD+6helHTO9euqQQ4FRmpGY9F1NBLhw+IQ4DVk+LTB9PZXvZt21tD/E+oke6oOzL++3a0BjzyKt8DuG0XVKZ1DnZnfn3T9VzZVxoNk9lGkCXvpsc0kzIEgjXPeJz81nmK1WPrVHUwGsLiWgaAcvfxWnWNdj9thykuIP8Ay191lNVmy5zdYJHWDH0TYPtkP8j4cwkkEl0nMEdTsNRLcgQeMoco4aaVUsd+V38LbHWsMQPjVgDW2ozXPjyt8Z0/pxfiLHAhEIupDJCeENhFVvooyfR5IFu13Zz43eZk5BNTBbph/wBMu6LW7grlrwOCMcziqBrZk1W3e1oNSm9mcZhe0MPe6DTgeiPu09v8QZ7lSWFtsqiy2rGWMewSlcNjaLI6/srvEQ6rRdTJyOsJu3ZAUnZUZS7YXd0Z5dYFXYTst2gmhaVB81J+nDJaQCIzTVwNthjT3T/7DNqZxToB2QHmrTDbOu2I2fEqS2x2XmOKt7aknnkGUaJljcvaM4nkhXGcGqF7nt720ST1KKWMP2U6xuaismjtC1Znosao1pu8Ak6nDoIIPAhaE4gmBqqHFcPl8q0c9vptSjoWVQGWRHMohwytUb80TyK4oWxUhjDoEkp7BqvCJ2hovrwf8RAHJDxw+q3VpPRGlJidrkNC0cziqBQEi1JBJaRHFeNpkkbGvkjWvYywSMzmqdmHwZCos1m1ItlUeyNqPAq0ucSc9hYBAIE5zICYfbEZlcspFI2n0JU3GHunuiUx+GcNWlFtCl7Jn4e2/ZHieW8orMzUDrLaIML1rHAmPlmUTVsMGf7wodxh7gCIWWawpIg0MY2NxceEgBR7y+dXftP4QANABuHFM3NuWnmnrG3JIlU/FdNTYwLQ6pVGAaq3uKYayT9lDOJVd2868gjFuRpNRVlgy9pfDI2gHDNv35ptuIsObnETyzyVGkn0Rzfry/gIT2jLGkUgZggOcdJ1gDfkqGVyuoRUUvCUpuXp6HLxIJIim8nMIdxa2G1KImqtxGlK8864OmVFoyFeWZyVVSpwVaWiEmUfh09kle0beTJ8E+xoU6vQAAI0ICRIRyopcQoyD0VM2lmiavSlVD6GaI8We0Kacrt4D9l3Qpp+pSlKwsiNttohvmpbrcBsAZBTLOh3Sd6VRiFcF26C9zbw45J2hRU+7oZrilTRvhRMbdTgafumhTMczoFZOp5JWVHvCd2nVLYvg3bYfsD/AHHU/Tool/boic1QLqki7ApFE23lPC2gZjxUplLNSRSWbYzZTtYSdIHupdph21/ccJH5R9Su32/e6q5tAAABpCKdiydIrn0OKgPoZ6IirUsstFX1qa3UBMqvwU6KLc24boM+HFELKXJM3dtIWtoNlK2k4wBm5xgBWdLCDSy1dvPH9lzYUYdOhBy5Ilb3xKZdQs5UU9Okmrm1DhmFbvpQfde7CGrBsB99hIAkiVT06cOIaMuPDktAuraQUNYnYlpkZdOe9PFtcZSMrBTtFfbAAbrmB4RJPplzQo55Jk5njvRr2uwgGkKjdWagDUHNx8Dn5oKK7MLWvDlzt7dPZXi9lKVUieSuwFzK9CxhJLopLAs3Nj11UaCITLQnGuXms6yE+3gqVb0U6GJ+k1Aa+DLWqwou2m7KjVWLu2mVkB9Q0Ru4KLXoqyvqWjvAqKQg0GLI1KknzTTzGJwsS0NY1QdCcqiOhXLaakFktjyRV0BkCvTBCjspwVNAXgppQ2NCkvBTgypjGptzFqNZ210ieC4ewFOUGwuXsgwm+C/SC6jwTrKaf2F21iCQ1kR1GfBd0NQE/UYmxTKyVGvg807k1XpBOvGh816RKYTwiNaZ+qc2Mk+1i62FqNZWOtgNNVMsahiCvXsTdJsHRBKmF9RYPZKZcxO0HZZpxzVQmuETOMxH7KNd2weII8lYFmS4qDLRZjJ0Dd5axzByIO8aeyyztHhZt67qf5fmYeLTp+ngtqu6MjIfZQh24wr41v8AEAPxKInqz8w9J8FTDLWVP6DKtlZmSSQK8IXacx7tL0FcrqVjHu0kvElgG3NKclJJeazrQ40qXSXiSCMySvaSSSb6Y6uvkcq4FeJJZehgOsUoLxJZBZ61ONSSWXgsiHU+Y9Ul4kk+jj9NJ6SSYU7amrnUL1JF+A+jKcppJJfgw49eBJJEDFV+U/e9NU0kkQDp1XSSSzMcPXH37JJIhO6RzUvckkiTkN8V4UkkAjFTRQa4yPMGfIr1JNEYwga+K4XqS9A5TxehJJYx5KSSSID/2Q=="/>
          <p:cNvSpPr>
            <a:spLocks noChangeAspect="1" noChangeArrowheads="1"/>
          </p:cNvSpPr>
          <p:nvPr/>
        </p:nvSpPr>
        <p:spPr bwMode="auto">
          <a:xfrm>
            <a:off x="155575" y="-1423988"/>
            <a:ext cx="5715000" cy="2971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676" name="AutoShape 4" descr="data:image/jpeg;base64,/9j/4AAQSkZJRgABAQAAAQABAAD/2wCEAAkGBxMTEhQUEhQWFBUXFxkXFxcXGBwXGBcYGBodGBgbGBgYHCggGBolHBQWITEhJSkrLi4uFx8zODMsNygtLisBCgoKDg0OGhAQGiwkICQsLCwsLCwsLCwsLCwsLCwsLCwsLCwsLCwsLCwsLCwsLCwsLCwsLCwsLCwsLCwsLCwsLP/AABEIAKIBOAMBIgACEQEDEQH/xAAbAAABBQEBAAAAAAAAAAAAAAAGAAMEBQcCAf/EADsQAAEDAgMFBgQFAwQDAQAAAAEAAhEDBAUhMRJBUWFxBiKBkaGxEzLB8BRC0eHxByNSM2JyghWS4kP/xAAZAQADAQEBAAAAAAAAAAAAAAABAgMABAX/xAAkEQACAgMBAQABBAMAAAAAAAAAAQIRAxIhMUEiEzJRYQQUcf/aAAwDAQACEQMRAD8AyEFepsFOd3xU2dR5tJxlRR12VmEm7c8ua8+II1TDSvS3JZgo6e6NV66sCBkBHmepTbmZJprY5oBR092U7uK5DlKZVLiN2mWue6BGalVsL1jIxMGBn0BQv+SijfhXAr1z0nMcNQuSsYW0uwHc+PhxTIapNI84z4rGGdr7leh6nObLR3ZbOsR6qFXtnNIkQD7LWZo7EpZxJHjuXLSVIHeGYnrK1gI7qhTlFsxqU/Sphuescf0XNOi8HIEHWOX0WsNDzaIG9dFg8U0HEqRTpk7kotjBZw/lc7JlWrKAbrm4jLXLmnxY7TSGt2uP88VroZRZT02jTU8slNo2zTunxUSpbupu2XAt3icpHHmFYWhGkT6Bb/hlR3+AaeI8f1Xpwl0d0zyO9TBT4DJXGH28gE8VNzoqsakBVRhaYIgjcpFtal2pgeZ8lo4wijVGy9g5H83gdQqbEOy1Sj3qc1Ke8fmHX/IfcJVmT4Z4mino4PTO+oTy2R7qYzAKWs1M/wDc36BSrFodJG06MpmBPiD9FOZbxmRE8NEJTaHhjiwfuOzpk/DdPJ2R81WXeH1afzsc3nqPMI5Dm5kcMpy9k/Qe4gQJO/gUqzP6M8EfhmsrwFH1/wBl6dYbTO4/i0d09RkPL1QbieF1KDtmq2J0Izaeh+mqrHIpeEJY3H0iBy7aU3C6CcU7lJeJLGBzZSSjpC8CsRPSvV5C6HLxShOmuhdk5LloC8yWMdh6l08PcXbOzLoJ8kzhzdqrTHFzfdHlxZBtRxbqWtHmc/HNJOevCuLHt0FcHw55pmo1sunLkBr4nRTBYOkFwIy9d88lofYvDmCmJEzPrn9VdYv2fZUpu+G0B4BLeBO4FcrzvaqOlQjFUzC8XYGuA1MKCRCfv5NRxdk4Egg7iNdU1HFda8OV+jrbZ2yHEd0/TL6qzscAq1Hn+24sABJ3ZiQAr+nYNNvS3QW+pkrR+yNEfh2kgZk+8ewXPkzNLh0LCl1mRPsqkEObEZDp4KFitCA0TmeO4Dit4usJpP1aM1kfbfAfgVnguJDu8zL8nM8QclsWXZ00bIko8BNjRz5c1Op2ztkuiY1UvDrDazjl48Ar3DbMMYWnPieKrKaRLHi2ZR2ds50HYJ2TEAT3jyHirFuBVX/lIduByRx2Hw9rWkmCSSf0RW60brAXNPO74WWNIwJts4uIjMGCIznSIV3Z2WyROn1Rn2wwNrT+JaIJyfHHQO67lQyCBl0VFk2QkMaT6M0LRu1MdOv8IuwSg3ZA2cgEO25RPglUFqjlbOnVVZJxbAKNxT+G9unyOHzN6H6LMb7BqltW+HU6gjRw3ELaabRA6aqux3CG3FMtI7wzY7g79DvQx5dXXwhOG3hnFrT6ffurS3dEfcqHa04JDp2gTI4EaqRSf3s1afQ4i/w58nh+30V+WiBx9EPWBCIbMrmKyKbEcFBO3SEHMuZMA8+R91DqToNNIGUndA3D9UWvYI8ZyVHi1vskOaPmkHgDqnjK+Mm1TtFBVnTOZOnGPTIJ61eQCOfDSVHuapBmZnw9FMtng5x++aL8Ll3Y0RltREd4c+ITd/YU6jSx7dphjI7jyO5SLNjYBHVTWsDhHH0S2TbMi7SYA62fvNN3yu+h5+6pgFtGK4c2qx1KoJa4eXAt4EHNZDfWbqVR9N2rTHXgfEZ+K6cWTbj9OfJDXqI4XqUJKpMG54JErwJFWInsrsZ+iYBTzfJBoZHaUJ40CAD4gpsjzQRmSMLH92nGffGQ110WhP7sB3zuO0QNwiAB6IP7NWofUbu2DtOdz/KB7o8sLZgdIEkxLnZn9lzZ2rOv/GToK+y2HltPM6n9svJEPw4UXDSNgdFLL1zpKrBNtswn+qGG/Bv3kCBVa2oOpyd6j1Qm2gTMdPE6ALVP6z4aXG3rNBPzU3R/7D6oGwXDiHtc4aZgc+a7IS/AmotsKKLAGtJENY3Li50QMuH6rQ+zFHZoMHADzjNA1FoJBOZHkOY5o57P1hsALjm7Z2TX48LpjEIf1Jw8PoMf/g8A/wDF2R9YRgHKvx6h8S3qt1OySOozHssqTtELMxo0mgDZAyED6qTSYDkFBZUAb98VKtavVUaOiNBT2XbnAMAIrFNB/Z+qA5GFN2SiqfomS0xq+tA+m9h/M0jzWU/DLTDty1+c1lnaGkWXFVsaPkdHZqkBI+jNFyIcMeBA5oXt3wRwV3YVxtA5oZEWXQ9oNy4p8sUKwqy0KbtJElRF3YA9rbIU65cB/qAO8dD6hUVrUzk8EZdurXaZTeNxIPjmPYoGIzniFePUaHGEVrX3DdvCIsMrbRIGWnggqxrxlnn9ETYLWHioyVFn1BO0ffNR8Tt9qm4eKkU3SnKjZy5QhxdI9M5xGmZ2jGZPTp0XtncgcMhInhPon8XpFrjT/wCWXhPqR6KkbIO8H73KlWUi+BbbXOROkiRyVxbv0z1H8IVsb1pjXKB1jJEts4SImIHhn+6k+GkWGozkH74LNf6j2mzcMqDSozPq3L2IWm0ghL+o1htWweP/AM3T/wBXd0+sJ8TqROfYmZBJKEl2nMC+0nBTy18B98U3H37I6xDAGClRpsyOw0k73OdmSVSUqFhByAf4R3BOCnA70jw1UtwdSe+mc9R0PEKI8n9efgtdmqju3mYAlEVpgDSAXmJ3Dh1VNgtEGoJ3ZxxRjVpF0Z6ZZfRTm6KY42MMrU6HdEAKXhuNh7w0T13Knrdm6j35OmeKI8L7H/DbtPOmZlSm4V1l473xcD7B8RZsgFw6Sr5pBCBKNj8MM2GOJfOyRlpz3ap3D6Vw242PiFu8sOYHLNQTURpY9uplv24tw60eDuc0jzj2JWaPLWCUV9s8We5z6GjWwDzMT5IKucMc8ZE9FWH9ggmkO08YDTlv4I37M4k0AbTgOphBOGdk3uMuKJbLCWt2oBcWCXRu3796TJo+Iotq6H9G6YRkQVIaQcws5uqVaGvzpty2c515bt6vb7EKlvbMMhz3nZBjTKSeqW0+E5Y67YEYjSAq1G7mvcB0BUM3obvXdamXlxn5v5UWj2fe53JXWtdG6vAk7P4mC6Zjrkj2zv2EDvAnkZWe22AinAdmXZAAZqdXt6gDmMa4BpAcZjdO7UKD12tDNWqZoVKq12hlBHbymG1qbt7mZ/8AU5e6l9ldtrHPc/aDQTG/IShrHsUNxUDjAjLoNyMey4T0aZW3NQDkn8PxEbQCh1cNc45ZqwssAIG04wBmVSTil0ZbX4HeE3zNkAuA8VcU7xhMSJQDSt3Na34bSS/5TkNBmeXJdYNb1fjCXQd4OfuoJJI0o2F3ads21TwI67QWe1QNI0+5V/2txl4caIya2No8TE+WaF/mJz/hVguCJdG/jbLgfHiiDAb8TrH7/fqqD/xjiRwlWVvhmwWg5udoB95Iz1aoomw/oX1OJkc96l0LprhLSCs4vG1IhoIYDsk6Zge27wV/2apllNzpmAev8KLSSFcfo3ilYOqvfHPxEAfQ+KHrkbWk6SDpP7KTeVSxhadTPqZ+qjsYHN6CRHLVUQ0UN4bX2YDuM8tI+qL8NvGuaMxB56TnGuu5BtKyc4kDcVLpEgFzQTBhvM/epQnG/AsNBi9JpDS4A84EpjtXds/C1GnPbaWjymegQNb2zqlV3xplroPLoOCndvK4bQt6TTkS52WkAAD1JWUKkkSnxWBG0kvUl1nMDAaEa9i799W4aKh29mkQwcXMb3B5wgoK67O37aNZr3DLSRq07iOipNWgY3UiNdAmo4uzeSZHA71ChaT/AOGp3DKteqANrvNq0tdrm3Tqs9rAS7Pf09NyWMkx5xofwyo1ri524T1O4IkwbEQ8mckHQp1pVLO8NRotKNghLU1DCKrdoI+tNlzYgEEQsc7NYgXHvarVez1Tu5rjlHWZ1Se0LRYtsmADLJuY5KmurN5rfF0P0CI9VS9osSZSGzMvdoBuHNJkg34DBJ7UDfbyzkMuWDKQyry/xd03eSH7SoJCOLOoKtJ7Kw7rwWuHI5LNb2jUtrh1BxkNjZPFpzafJUh+Sop+x0abgT2lsZK3/As2iYEkZ8xz5oO7OVzIO7eje3fIU0vgmW07RVYpZBzdgCAM/Eae6g1bE1aDqB+aJYeDhp4bvFXmKV2U2F7zAHqhi1xNzqkgQ2dUurTseFyiBVFxBhw2S0kOG8Eag+qK+z9VsiVXdurDZd+KpaPIbVH++Mj4gefVRcCuCYVpraNoMXfDRjaMeAYBGojdzCVzbtAJaJJj78l5hlbuhWFQDZJ0yU6tEW2nQNWlD4Lz/idyEe0Vj8CuW/lf3qZ/2nd4HLyRFiGMBzopDaiZPNdYxZ/ireB/q0++zwGbfEfRbHcX0tJP9wP4TUEifuM0cWlNr25Aaef7LMMOuTte6P8AAq5j70+yjkjTA+xsuGWVMAQNDpwVVeWXeDxkQfZEdIzqqDH8SbTJYM3ndwSSi34Ljk26KLtdbE0m1wJIhlTpPdP08QhilVzG5HGG3O2HMqjuuEEcQRu5oJxOydQqvpnccj/kDm0+SvjdqgtasKMGqNkSJ/bh5oiFoyWuIEbj/if0KBMHuDI9EdYVcaDl7ZEKLVSDLy0OXFqyDlOY55nIqtp0fhVIGhMHoiG8gU3OOQAk+CDrzFzUM0myBv4oauzQ/Ire0gLKxaRkANkz8wOhHPMjwUDDKu4k8uXHciTFqH4m32gP7lPMDeW/mB90KiW6a/fFWXVQUFuH0mPbs5A8Yzyy89J6qdRtmBrg5uy4ZkDfwLeIKoMKqmBHh1O6dyLsMrh7RIHKdeY9FB2nQHwg1LCnFTKHGHE7+9rmh3GMJNehUA+al3qY3kR32+Iz6hEHaO/FGo0RtF4yHpny0VNb4jUY9pc3Za7xAzynqnjd2bW4mcpK/wC2eEfArbTf9OrLm8j+ZvmZ8V6uxO0cTVOjNg5ONKaCfpU53x13QrkET8Nx2vQBbTfDTq0iR5HRRKtYuLnHU69UwQnm05QpFU2zgBWGHw6GEfMdfZQS1XnZ61kzwhLJ0GCthFhGG7LgQtCwJ5QvhzNJyRPhjVwZJ2z0FFKNBHTcVSX/AGdL6rqm3qMgRoYgb8wrSlVAEnRR7nG6LGl73d1uZO4DmUydkI7xbcTOsX7RG3rvouqOq7Bg7IDROsDooV3Xdd1DWdkSAABua0QBO/qh26q/GuKjxo+o5w4w5xInwRNhbIAHJWlFRVoeDc30vMH7pA6I0oVYhCFuNESWlTIcVy7dspkVod7RYabim0B2zsu2uRyj6oJ7SPfZta4VNlrjAY0ZmNSSUd1cRY3IkTw3+SzD+pOK069Wkymc6bXbXVxGXWB6q2NbMltOMa+Cq4664pfBghshziTJJGmW4J/D6OxEKlwqlsiUTW2gKOSlxFYd6wrw1/8AbBBVtBfTc2YlpE9REoewarAgq5ZdCm3vEDhOSgmJNd4CV1g9ShTcWva3ZBc58T3Rw4Kiw7tVUaZze4iATkBOUkDVEnbbHKX4apTB79QQ3nmJ8InNZ7h7JK6YQTVsDnK+l5a2u/Uos7PunLQwh2wdIVvhlWHhQyWyiXAtw+uZjwVBjuCvNd9UGdqIB3GABPEK4t6o2g7dHsm77GaIG0TkNdIA6oRfwmrTtGfXOLVaVUsfUL9kwYAAB+iV1fm5qbbssgANYA08VSXtYPq1HjRz3OE6wSSPRTrI7MFdLgkr+gTbfS1pU9gthFVvUOwx4PXj1++CGie7Iz5K7wSsC0tO/wB9y5p36Vrhf1w6tbVGAwXNLZ6oGu7OtRYdkhuyJc6JnkOARrZ3Ip0+8Y3Z5IZ7XYnTNJ9MfM4tjmJBPhkmg7dCq0VmG49UbtTm5wLTwzymOictmtcJ8v1VBR+4Vph1fPZPn+ifJH6hl0n4K8fE2DlJ+/5VzaXLqdUtPHz59UKvqFtQddfFE1R238OoNQYP08x7KM11MNHnbS2c99KqMw1hBG/WckGXmJ12GHEBrvygRl9fFaFit6wNImS0ab8lm3aW6bUryz5Q1o8dTB35lUwvbjRLJJxjw6xzHnXDabCIbTBjeSTvKSp0l0pJKjkbt2wajinGjquCM8lLtGEkK7Ix6XFr2bdUo7bfmiY4qqp0i12y4QRlBWp9m6MNA1yT3aTsY2u34lOGvA8+q5v1utM65YkkqM1fYSAQrTs+A2QdU2yg+k406ogjTfK6d6p31GiqdhZa1MwryzuOCAaeKOBEjxV7heMtJEFcs8b9OqM0aPQYHMh2chQcadTo29Vzmy3ZIIO+RAHiSE7hd81wGaj9s6QdZ1pOjQ4dWkH6IQ4R6nRjltS2XhEVGpkqVxle07hzMhmF1SVjR/EMbWvkOsIjwN8nNZ1YYqJg5dUaYFiLZOeufmuScGmUbtcCJ9qzaLg0a5rKu2tRlS7e6mAAIaY3ubkT9PBa1SrArIu0NIMua7RmBUdHjnHqq4fSXvp5YuyCtrCtqJ1CG2PLTIUi3xCDnkqThY6lQb4dV7w5oluLZrw2RJQTht+3uHgc/FGdtehwByXI1TDJ/UCX9QalMUqdMNAftbU7wAIPnKEbAwiz+o9IbdF41Ic2OhBB9Sg4+q68fYif2XNvX2SCrijUzMcZ8xKEjclXeFXYcCJzLYH0U8kOWOpIOsOAdRlwkRoVGxAUaNGo57GluzvGsiAPMwvMFxBvww3l/K67TtFSyrDQhocP+pBHsoxXRWzLg1WFBwiFXsXYcRouxqxUXdnWlrmzukeCtLB5a5vM5eh/RClvcEO6/wAImt7kD4L9wlpHkQoZIFUwru7ZrtkEAmCcxMxqD6IV7aVqQFNjWNa8d4kcNPf2RTSvmnZOWWvQjNCP9QrcfFpvbvZEf8T/APSTD+6helHTO9euqQQ4FRmpGY9F1NBLhw+IQ4DVk+LTB9PZXvZt21tD/E+oke6oOzL++3a0BjzyKt8DuG0XVKZ1DnZnfn3T9VzZVxoNk9lGkCXvpsc0kzIEgjXPeJz81nmK1WPrVHUwGsLiWgaAcvfxWnWNdj9thykuIP8Ay191lNVmy5zdYJHWDH0TYPtkP8j4cwkkEl0nMEdTsNRLcgQeMoco4aaVUsd+V38LbHWsMQPjVgDW2ozXPjyt8Z0/pxfiLHAhEIupDJCeENhFVvooyfR5IFu13Zz43eZk5BNTBbph/wBMu6LW7grlrwOCMcziqBrZk1W3e1oNSm9mcZhe0MPe6DTgeiPu09v8QZ7lSWFtsqiy2rGWMewSlcNjaLI6/srvEQ6rRdTJyOsJu3ZAUnZUZS7YXd0Z5dYFXYTst2gmhaVB81J+nDJaQCIzTVwNthjT3T/7DNqZxToB2QHmrTDbOu2I2fEqS2x2XmOKt7aknnkGUaJljcvaM4nkhXGcGqF7nt720ST1KKWMP2U6xuaismjtC1Znosao1pu8Ak6nDoIIPAhaE4gmBqqHFcPl8q0c9vptSjoWVQGWRHMohwytUb80TyK4oWxUhjDoEkp7BqvCJ2hovrwf8RAHJDxw+q3VpPRGlJidrkNC0cziqBQEi1JBJaRHFeNpkkbGvkjWvYywSMzmqdmHwZCos1m1ItlUeyNqPAq0ucSc9hYBAIE5zICYfbEZlcspFI2n0JU3GHunuiUx+GcNWlFtCl7Jn4e2/ZHieW8orMzUDrLaIML1rHAmPlmUTVsMGf7wodxh7gCIWWawpIg0MY2NxceEgBR7y+dXftP4QANABuHFM3NuWnmnrG3JIlU/FdNTYwLQ6pVGAaq3uKYayT9lDOJVd2868gjFuRpNRVlgy9pfDI2gHDNv35ptuIsObnETyzyVGkn0Rzfry/gIT2jLGkUgZggOcdJ1gDfkqGVyuoRUUvCUpuXp6HLxIJIim8nMIdxa2G1KImqtxGlK8864OmVFoyFeWZyVVSpwVaWiEmUfh09kle0beTJ8E+xoU6vQAAI0ICRIRyopcQoyD0VM2lmiavSlVD6GaI8We0Kacrt4D9l3Qpp+pSlKwsiNttohvmpbrcBsAZBTLOh3Sd6VRiFcF26C9zbw45J2hRU+7oZrilTRvhRMbdTgafumhTMczoFZOp5JWVHvCd2nVLYvg3bYfsD/AHHU/Tool/boic1QLqki7ApFE23lPC2gZjxUplLNSRSWbYzZTtYSdIHupdph21/ccJH5R9Su32/e6q5tAAABpCKdiydIrn0OKgPoZ6IirUsstFX1qa3UBMqvwU6KLc24boM+HFELKXJM3dtIWtoNlK2k4wBm5xgBWdLCDSy1dvPH9lzYUYdOhBy5Ilb3xKZdQs5UU9Okmrm1DhmFbvpQfde7CGrBsB99hIAkiVT06cOIaMuPDktAuraQUNYnYlpkZdOe9PFtcZSMrBTtFfbAAbrmB4RJPplzQo55Jk5njvRr2uwgGkKjdWagDUHNx8Dn5oKK7MLWvDlzt7dPZXi9lKVUieSuwFzK9CxhJLopLAs3Nj11UaCITLQnGuXms6yE+3gqVb0U6GJ+k1Aa+DLWqwou2m7KjVWLu2mVkB9Q0Ru4KLXoqyvqWjvAqKQg0GLI1KknzTTzGJwsS0NY1QdCcqiOhXLaakFktjyRV0BkCvTBCjspwVNAXgppQ2NCkvBTgypjGptzFqNZ210ieC4ewFOUGwuXsgwm+C/SC6jwTrKaf2F21iCQ1kR1GfBd0NQE/UYmxTKyVGvg807k1XpBOvGh816RKYTwiNaZ+qc2Mk+1i62FqNZWOtgNNVMsahiCvXsTdJsHRBKmF9RYPZKZcxO0HZZpxzVQmuETOMxH7KNd2weII8lYFmS4qDLRZjJ0Dd5axzByIO8aeyyztHhZt67qf5fmYeLTp+ngtqu6MjIfZQh24wr41v8AEAPxKInqz8w9J8FTDLWVP6DKtlZmSSQK8IXacx7tL0FcrqVjHu0kvElgG3NKclJJeazrQ40qXSXiSCMySvaSSSb6Y6uvkcq4FeJJZehgOsUoLxJZBZ61ONSSWXgsiHU+Y9Ul4kk+jj9NJ6SSYU7amrnUL1JF+A+jKcppJJfgw49eBJJEDFV+U/e9NU0kkQDp1XSSSzMcPXH37JJIhO6RzUvckkiTkN8V4UkkAjFTRQa4yPMGfIr1JNEYwga+K4XqS9A5TxehJJYx5KSSSID/2Q=="/>
          <p:cNvSpPr>
            <a:spLocks noChangeAspect="1" noChangeArrowheads="1"/>
          </p:cNvSpPr>
          <p:nvPr/>
        </p:nvSpPr>
        <p:spPr bwMode="auto">
          <a:xfrm>
            <a:off x="155575" y="-1423988"/>
            <a:ext cx="5715000" cy="2971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8678" name="Picture 6" descr="http://www.elitefitness.com/images/telomeres-reversing-ag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5715000" cy="2971801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28860" y="928670"/>
            <a:ext cx="4429156" cy="709865"/>
          </a:xfrm>
        </p:spPr>
        <p:txBody>
          <a:bodyPr/>
          <a:lstStyle/>
          <a:p>
            <a:r>
              <a:rPr lang="en-US" sz="3600" dirty="0" smtClean="0"/>
              <a:t>What is Ageing?</a:t>
            </a:r>
            <a:endParaRPr lang="en-I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5500702"/>
            <a:ext cx="55290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“Gradual deterioration in cells</a:t>
            </a:r>
            <a:br>
              <a:rPr lang="en-US" sz="2800" dirty="0" smtClean="0"/>
            </a:br>
            <a:r>
              <a:rPr lang="en-US" sz="2800" dirty="0" smtClean="0"/>
              <a:t>leading to disease and death”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Telomerase</a:t>
            </a:r>
            <a:endParaRPr lang="en-IN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Genetically manipulated mouse which lacks Telomerase Premature ageing sets in</a:t>
            </a:r>
          </a:p>
          <a:p>
            <a:r>
              <a:rPr lang="en-US" sz="2400" dirty="0" smtClean="0"/>
              <a:t>Injection Telomerase reverses ageing in mouse</a:t>
            </a:r>
          </a:p>
        </p:txBody>
      </p:sp>
      <p:pic>
        <p:nvPicPr>
          <p:cNvPr id="27650" name="Picture 2" descr="Image result for telomeres and ag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89200"/>
            <a:ext cx="3721660" cy="34194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Parabiosis</a:t>
            </a:r>
            <a:endParaRPr lang="en-IN" sz="4000" dirty="0"/>
          </a:p>
        </p:txBody>
      </p:sp>
      <p:pic>
        <p:nvPicPr>
          <p:cNvPr id="36866" name="Picture 2" descr="C:\Users\Admin\Documents\parabiosis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33810"/>
          <a:stretch>
            <a:fillRect/>
          </a:stretch>
        </p:blipFill>
        <p:spPr bwMode="auto">
          <a:xfrm>
            <a:off x="317025" y="2310121"/>
            <a:ext cx="4294574" cy="424308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470419"/>
            <a:ext cx="3636980" cy="4115439"/>
          </a:xfrm>
        </p:spPr>
        <p:txBody>
          <a:bodyPr>
            <a:noAutofit/>
          </a:bodyPr>
          <a:lstStyle/>
          <a:p>
            <a:r>
              <a:rPr lang="en-US" sz="2400" dirty="0" smtClean="0"/>
              <a:t>Surgically conjoined mice</a:t>
            </a:r>
          </a:p>
          <a:p>
            <a:r>
              <a:rPr lang="en-US" sz="2400" dirty="0" smtClean="0"/>
              <a:t>Interchange of blood between old &amp; young mice</a:t>
            </a:r>
          </a:p>
          <a:p>
            <a:r>
              <a:rPr lang="en-US" sz="2400" dirty="0" smtClean="0"/>
              <a:t>Young blood rejuvenates old mouse</a:t>
            </a:r>
          </a:p>
          <a:p>
            <a:r>
              <a:rPr lang="en-US" sz="2400" dirty="0" smtClean="0"/>
              <a:t>Hormones &amp; protein GDF11 responsible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Dracula Therapy</a:t>
            </a:r>
            <a:endParaRPr lang="en-IN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2"/>
            <a:ext cx="3636980" cy="4216397"/>
          </a:xfrm>
        </p:spPr>
        <p:txBody>
          <a:bodyPr>
            <a:noAutofit/>
          </a:bodyPr>
          <a:lstStyle/>
          <a:p>
            <a:r>
              <a:rPr lang="en-IN" sz="2400" dirty="0" smtClean="0"/>
              <a:t>Platelet-Rich Plasma Therapy (PRP)</a:t>
            </a:r>
          </a:p>
          <a:p>
            <a:r>
              <a:rPr lang="en-IN" sz="2400" dirty="0" smtClean="0"/>
              <a:t>Using one’s own blood to rejuvenate</a:t>
            </a:r>
          </a:p>
          <a:p>
            <a:r>
              <a:rPr lang="en-IN" sz="2400" dirty="0" smtClean="0"/>
              <a:t>Spiked with </a:t>
            </a:r>
            <a:r>
              <a:rPr lang="en-IN" sz="2400" dirty="0" err="1" smtClean="0"/>
              <a:t>aminoacids</a:t>
            </a:r>
            <a:r>
              <a:rPr lang="en-IN" sz="2400" dirty="0" smtClean="0"/>
              <a:t> &amp; vitamins</a:t>
            </a:r>
          </a:p>
          <a:p>
            <a:r>
              <a:rPr lang="en-IN" sz="2400" dirty="0" smtClean="0"/>
              <a:t>Repairs DNA-Heals bones, gums &amp; scars-Revitalises skin </a:t>
            </a:r>
            <a:endParaRPr lang="en-IN" sz="2400" dirty="0"/>
          </a:p>
        </p:txBody>
      </p:sp>
      <p:pic>
        <p:nvPicPr>
          <p:cNvPr id="1026" name="Picture 2" descr="Dracula therapy! The doctor draws vials of your own blood, adds vitamins and amino acids to the serum part and then injects it into your 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89203"/>
            <a:ext cx="2914650" cy="37719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Mimetics</a:t>
            </a:r>
            <a:endParaRPr lang="en-IN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66440" y="2362200"/>
            <a:ext cx="3636980" cy="4292600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Calorie Restriction </a:t>
            </a:r>
            <a:r>
              <a:rPr lang="en-IN" sz="2400" dirty="0" err="1" smtClean="0"/>
              <a:t>Mimetics</a:t>
            </a:r>
            <a:r>
              <a:rPr lang="en-IN" sz="2400" dirty="0" smtClean="0"/>
              <a:t> (CRM) gives benefits of CR without dieting: </a:t>
            </a:r>
            <a:r>
              <a:rPr lang="en-IN" sz="2400" dirty="0" err="1" smtClean="0"/>
              <a:t>Artemesinin-Metformin-Leptin-Oxaloacetate</a:t>
            </a:r>
            <a:endParaRPr lang="en-IN" sz="2400" dirty="0" smtClean="0"/>
          </a:p>
          <a:p>
            <a:r>
              <a:rPr lang="en-IN" sz="2400" dirty="0" smtClean="0">
                <a:solidFill>
                  <a:srgbClr val="C00000"/>
                </a:solidFill>
              </a:rPr>
              <a:t>Exercise </a:t>
            </a:r>
            <a:r>
              <a:rPr lang="en-IN" sz="2400" dirty="0" err="1" smtClean="0"/>
              <a:t>Mimetics</a:t>
            </a:r>
            <a:endParaRPr lang="en-IN" sz="2400" dirty="0" smtClean="0"/>
          </a:p>
          <a:p>
            <a:r>
              <a:rPr lang="en-IN" sz="2400" dirty="0" smtClean="0">
                <a:solidFill>
                  <a:srgbClr val="C00000"/>
                </a:solidFill>
              </a:rPr>
              <a:t>Sleep</a:t>
            </a:r>
            <a:r>
              <a:rPr lang="en-IN" sz="2400" dirty="0" smtClean="0"/>
              <a:t> </a:t>
            </a:r>
            <a:r>
              <a:rPr lang="en-IN" sz="2400" dirty="0" err="1" smtClean="0"/>
              <a:t>Mimetics</a:t>
            </a:r>
            <a:endParaRPr lang="en-IN" sz="2400" dirty="0" smtClean="0"/>
          </a:p>
          <a:p>
            <a:r>
              <a:rPr lang="en-IN" sz="2400" dirty="0" smtClean="0">
                <a:solidFill>
                  <a:srgbClr val="C00000"/>
                </a:solidFill>
              </a:rPr>
              <a:t>Sex</a:t>
            </a:r>
            <a:r>
              <a:rPr lang="en-IN" sz="2400" dirty="0" smtClean="0"/>
              <a:t> </a:t>
            </a:r>
            <a:r>
              <a:rPr lang="en-IN" sz="2400" dirty="0" err="1" smtClean="0"/>
              <a:t>Mimetics</a:t>
            </a:r>
            <a:endParaRPr lang="en-IN" sz="2400" dirty="0"/>
          </a:p>
        </p:txBody>
      </p:sp>
      <p:sp>
        <p:nvSpPr>
          <p:cNvPr id="7170" name="AutoShape 2" descr="Image result for magic pills to lose we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1" name="Picture 3" descr="C:\Users\Admin\Documents\p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928934"/>
            <a:ext cx="4179194" cy="2720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Ageing &amp; Reproduction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Inextricably linked</a:t>
            </a:r>
          </a:p>
          <a:p>
            <a:r>
              <a:rPr lang="en-US" sz="2800" dirty="0" smtClean="0"/>
              <a:t>Evolution aims at Survival</a:t>
            </a:r>
          </a:p>
          <a:p>
            <a:r>
              <a:rPr lang="en-US" sz="2800" dirty="0" smtClean="0"/>
              <a:t>Reproduction ensures survival</a:t>
            </a:r>
          </a:p>
          <a:p>
            <a:r>
              <a:rPr lang="en-US" sz="2800" dirty="0" smtClean="0"/>
              <a:t>Progeny takes over when one dies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Why reproduce when one can survive?</a:t>
            </a:r>
          </a:p>
          <a:p>
            <a:r>
              <a:rPr lang="en-US" sz="2800" dirty="0" smtClean="0"/>
              <a:t>Sex organs will be downgraded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Childless Ageless Generation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9190" y="2428868"/>
            <a:ext cx="3636980" cy="4225948"/>
          </a:xfrm>
        </p:spPr>
        <p:txBody>
          <a:bodyPr>
            <a:noAutofit/>
          </a:bodyPr>
          <a:lstStyle/>
          <a:p>
            <a:r>
              <a:rPr lang="en-US" sz="2000" dirty="0" smtClean="0"/>
              <a:t>   Sperm count has fallen from 71mil to 52 mil in2011</a:t>
            </a:r>
          </a:p>
          <a:p>
            <a:r>
              <a:rPr lang="en-US" sz="2000" dirty="0" smtClean="0"/>
              <a:t>   sperm concentration falls by 2%/Year</a:t>
            </a:r>
          </a:p>
          <a:p>
            <a:r>
              <a:rPr lang="en-US" sz="2000" dirty="0" smtClean="0"/>
              <a:t>   Quality by 38% in 10 years</a:t>
            </a:r>
          </a:p>
          <a:p>
            <a:r>
              <a:rPr lang="en-US" sz="2000" dirty="0" smtClean="0"/>
              <a:t>   Testicular Ca: 2.4%</a:t>
            </a:r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Cryptorchidism</a:t>
            </a:r>
            <a:r>
              <a:rPr lang="en-US" sz="2000" dirty="0" smtClean="0"/>
              <a:t> 2 to 8%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Hypospadias</a:t>
            </a:r>
            <a:r>
              <a:rPr lang="en-US" sz="2000" dirty="0" smtClean="0"/>
              <a:t>/</a:t>
            </a:r>
            <a:r>
              <a:rPr lang="en-US" sz="2000" dirty="0" err="1" smtClean="0"/>
              <a:t>Ov</a:t>
            </a:r>
            <a:r>
              <a:rPr lang="en-US" sz="2000" dirty="0" smtClean="0"/>
              <a:t> Ca/Br Ca</a:t>
            </a:r>
            <a:endParaRPr lang="en-IN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348" y="2643182"/>
            <a:ext cx="3636980" cy="353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The ‘r-k’ Model:</a:t>
            </a:r>
          </a:p>
          <a:p>
            <a:pPr>
              <a:buNone/>
            </a:pPr>
            <a:r>
              <a:rPr lang="en-US" sz="2800" dirty="0" smtClean="0"/>
              <a:t>R:    risk to life =  shorter life span = reproduction</a:t>
            </a:r>
          </a:p>
          <a:p>
            <a:pPr>
              <a:buNone/>
            </a:pPr>
            <a:r>
              <a:rPr lang="en-US" sz="2800" dirty="0" smtClean="0"/>
              <a:t>K: Safe stable environment=    fertility</a:t>
            </a:r>
            <a:endParaRPr lang="en-IN" sz="28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179489" y="3463925"/>
            <a:ext cx="21431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251455" y="6035693"/>
            <a:ext cx="21431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251455" y="5607065"/>
            <a:ext cx="21431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251455" y="5106999"/>
            <a:ext cx="21431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5215736" y="3642520"/>
            <a:ext cx="28575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5215736" y="2570950"/>
            <a:ext cx="28575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5215736" y="4428338"/>
            <a:ext cx="28575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572662" y="5285594"/>
            <a:ext cx="28575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4179885" y="3892553"/>
            <a:ext cx="21431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Marriage &amp; Longevity</a:t>
            </a:r>
            <a:endParaRPr lang="en-IN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8662" y="2214554"/>
            <a:ext cx="7279518" cy="4083072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Marriage is a big factor in survivorship!</a:t>
            </a:r>
          </a:p>
          <a:p>
            <a:r>
              <a:rPr lang="en-US" sz="11200" dirty="0" smtClean="0"/>
              <a:t>Married people live longer, especially the Men!</a:t>
            </a:r>
          </a:p>
          <a:p>
            <a:r>
              <a:rPr lang="en-US" sz="11200" dirty="0" smtClean="0"/>
              <a:t>The ‘Never married’ are twice as likely to die early!</a:t>
            </a:r>
          </a:p>
          <a:p>
            <a:r>
              <a:rPr lang="en-US" sz="11200" dirty="0" smtClean="0"/>
              <a:t>Divorced women live longer (No husband burden!)</a:t>
            </a:r>
          </a:p>
          <a:p>
            <a:r>
              <a:rPr lang="en-US" sz="11200" dirty="0" smtClean="0"/>
              <a:t>‘Broken heart syndrome’ (Dying soon after spouses death) is attributed to stress induced </a:t>
            </a:r>
            <a:r>
              <a:rPr lang="en-US" sz="11200" dirty="0" err="1" smtClean="0"/>
              <a:t>cardiomegaly</a:t>
            </a:r>
            <a:endParaRPr lang="en-US" sz="11200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7200" dirty="0" smtClean="0"/>
              <a:t>                                 -Source: Life cycle study (1500-1921)</a:t>
            </a:r>
            <a:endParaRPr lang="en-IN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-media-cache-ak0.pinimg.com/236x/2b/80/e8/2b80e87fe5789f33923f776bc7daac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742" y="508491"/>
            <a:ext cx="4886836" cy="58600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6343672" cy="1090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“Life expectancy is the average age humans expect to live”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352800"/>
          </a:xfrm>
        </p:spPr>
        <p:txBody>
          <a:bodyPr/>
          <a:lstStyle/>
          <a:p>
            <a:r>
              <a:rPr lang="en-US" sz="2800" dirty="0" smtClean="0"/>
              <a:t>Unchanged for 1,00,000 years</a:t>
            </a:r>
          </a:p>
          <a:p>
            <a:r>
              <a:rPr lang="en-US" sz="2800" dirty="0" smtClean="0"/>
              <a:t>In the past century, more years have been added to life than all previous millennia</a:t>
            </a:r>
          </a:p>
          <a:p>
            <a:r>
              <a:rPr lang="en-US" sz="2800" dirty="0" smtClean="0"/>
              <a:t>Because, our ability to respond to stress and disease is changing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‘</a:t>
            </a:r>
            <a:r>
              <a:rPr lang="en-US" sz="3200" dirty="0" err="1" smtClean="0">
                <a:solidFill>
                  <a:srgbClr val="C00000"/>
                </a:solidFill>
              </a:rPr>
              <a:t>Technophysio</a:t>
            </a:r>
            <a:r>
              <a:rPr lang="en-US" sz="3200" dirty="0" smtClean="0">
                <a:solidFill>
                  <a:srgbClr val="C00000"/>
                </a:solidFill>
              </a:rPr>
              <a:t>-evolution’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4379636" cy="579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of Ageing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406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Evolutional-</a:t>
            </a:r>
            <a:r>
              <a:rPr lang="en-US" sz="2400" dirty="0" smtClean="0">
                <a:solidFill>
                  <a:srgbClr val="C00000"/>
                </a:solidFill>
              </a:rPr>
              <a:t>Haldane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1941</a:t>
            </a:r>
          </a:p>
          <a:p>
            <a:r>
              <a:rPr lang="en-US" sz="2400" dirty="0" smtClean="0"/>
              <a:t>Telomere-</a:t>
            </a:r>
            <a:r>
              <a:rPr lang="en-US" sz="2400" dirty="0" err="1" smtClean="0">
                <a:solidFill>
                  <a:srgbClr val="C00000"/>
                </a:solidFill>
              </a:rPr>
              <a:t>Hayflick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1965</a:t>
            </a:r>
          </a:p>
          <a:p>
            <a:r>
              <a:rPr lang="en-US" sz="2400" dirty="0" smtClean="0"/>
              <a:t>Gene regulation-</a:t>
            </a:r>
            <a:r>
              <a:rPr lang="en-US" sz="2400" dirty="0" err="1" smtClean="0">
                <a:solidFill>
                  <a:srgbClr val="C00000"/>
                </a:solidFill>
              </a:rPr>
              <a:t>Kanungo</a:t>
            </a:r>
            <a:r>
              <a:rPr lang="en-US" sz="2400" dirty="0" smtClean="0">
                <a:solidFill>
                  <a:srgbClr val="C00000"/>
                </a:solidFill>
              </a:rPr>
              <a:t> 1975</a:t>
            </a:r>
          </a:p>
          <a:p>
            <a:r>
              <a:rPr lang="en-US" sz="2400" dirty="0" smtClean="0"/>
              <a:t>Mitochondrial-</a:t>
            </a:r>
            <a:r>
              <a:rPr lang="en-US" sz="2400" dirty="0" err="1" smtClean="0">
                <a:solidFill>
                  <a:srgbClr val="C00000"/>
                </a:solidFill>
              </a:rPr>
              <a:t>Cadenas</a:t>
            </a:r>
            <a:r>
              <a:rPr lang="en-US" sz="2400" dirty="0" smtClean="0">
                <a:solidFill>
                  <a:srgbClr val="C00000"/>
                </a:solidFill>
              </a:rPr>
              <a:t> 2000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0581" y="2489202"/>
            <a:ext cx="3636980" cy="3911598"/>
          </a:xfrm>
        </p:spPr>
        <p:txBody>
          <a:bodyPr>
            <a:noAutofit/>
          </a:bodyPr>
          <a:lstStyle/>
          <a:p>
            <a:r>
              <a:rPr lang="en-US" sz="2400" dirty="0" smtClean="0"/>
              <a:t>Immune-</a:t>
            </a:r>
            <a:r>
              <a:rPr lang="en-US" sz="2400" dirty="0" err="1" smtClean="0">
                <a:solidFill>
                  <a:srgbClr val="C00000"/>
                </a:solidFill>
              </a:rPr>
              <a:t>Franceschi</a:t>
            </a:r>
            <a:r>
              <a:rPr lang="en-US" sz="2400" dirty="0" smtClean="0">
                <a:solidFill>
                  <a:srgbClr val="C00000"/>
                </a:solidFill>
              </a:rPr>
              <a:t> 2000</a:t>
            </a:r>
          </a:p>
          <a:p>
            <a:r>
              <a:rPr lang="en-US" sz="2400" dirty="0" smtClean="0"/>
              <a:t>Cellular senescence-</a:t>
            </a:r>
            <a:r>
              <a:rPr lang="en-US" sz="2400" dirty="0" err="1" smtClean="0">
                <a:solidFill>
                  <a:srgbClr val="C00000"/>
                </a:solidFill>
              </a:rPr>
              <a:t>Hayflick</a:t>
            </a:r>
            <a:r>
              <a:rPr lang="en-US" sz="2400" dirty="0" smtClean="0">
                <a:solidFill>
                  <a:srgbClr val="C00000"/>
                </a:solidFill>
              </a:rPr>
              <a:t> 2000</a:t>
            </a:r>
          </a:p>
          <a:p>
            <a:r>
              <a:rPr lang="en-US" sz="2400" dirty="0" smtClean="0"/>
              <a:t>Inflammation-</a:t>
            </a:r>
            <a:r>
              <a:rPr lang="en-US" sz="2400" dirty="0" smtClean="0">
                <a:solidFill>
                  <a:srgbClr val="C00000"/>
                </a:solidFill>
              </a:rPr>
              <a:t>Chung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2001</a:t>
            </a:r>
          </a:p>
          <a:p>
            <a:r>
              <a:rPr lang="en-US" sz="2400" dirty="0" smtClean="0"/>
              <a:t>Free Radical-</a:t>
            </a:r>
            <a:r>
              <a:rPr lang="en-US" sz="2400" dirty="0" smtClean="0">
                <a:solidFill>
                  <a:srgbClr val="C00000"/>
                </a:solidFill>
              </a:rPr>
              <a:t>Harman 2003</a:t>
            </a:r>
            <a:endParaRPr lang="en-IN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98714"/>
            <a:ext cx="75438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Timeline for Ageing</a:t>
            </a:r>
            <a:endParaRPr lang="en-IN" dirty="0">
              <a:solidFill>
                <a:schemeClr val="bg2"/>
              </a:solidFill>
            </a:endParaRPr>
          </a:p>
        </p:txBody>
      </p:sp>
      <p:pic>
        <p:nvPicPr>
          <p:cNvPr id="1026" name="Picture 2" descr="Male and Female Anatomy Complete Pack (Textured) 3D Mode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0307" y="1610303"/>
            <a:ext cx="5105400" cy="5105400"/>
          </a:xfrm>
          <a:prstGeom prst="rect">
            <a:avLst/>
          </a:prstGeom>
          <a:solidFill>
            <a:srgbClr val="002060"/>
          </a:solidFill>
          <a:ln w="1905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245870" y="2045732"/>
            <a:ext cx="75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EYES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44958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SKIN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192570" y="2739126"/>
            <a:ext cx="107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480565"/>
            <a:ext cx="82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BONES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7211068" y="3652939"/>
            <a:ext cx="82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LUNGS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1142008" y="52095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GUT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853351" y="440327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KIDNEY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925538" y="3596947"/>
            <a:ext cx="80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HEART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959368" y="212232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990140" y="2817836"/>
            <a:ext cx="65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EARS</a:t>
            </a:r>
            <a:endParaRPr lang="en-IN" dirty="0"/>
          </a:p>
        </p:txBody>
      </p:sp>
      <p:sp>
        <p:nvSpPr>
          <p:cNvPr id="15" name="Oval 14"/>
          <p:cNvSpPr/>
          <p:nvPr/>
        </p:nvSpPr>
        <p:spPr>
          <a:xfrm>
            <a:off x="8338456" y="1871952"/>
            <a:ext cx="70851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40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400455" y="2579132"/>
            <a:ext cx="646511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40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05800" y="3429000"/>
            <a:ext cx="68580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30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27570" y="4343400"/>
            <a:ext cx="664029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18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05800" y="5360431"/>
            <a:ext cx="683423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35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2807" y="1871952"/>
            <a:ext cx="629792" cy="609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70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2807" y="2614315"/>
            <a:ext cx="662449" cy="609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60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1950" y="3348139"/>
            <a:ext cx="728863" cy="609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65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2614" y="4163003"/>
            <a:ext cx="748681" cy="609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50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15614" y="5055631"/>
            <a:ext cx="683171" cy="609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60</a:t>
            </a:r>
            <a:endParaRPr lang="en-IN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883065"/>
            <a:ext cx="2943560" cy="709865"/>
          </a:xfrm>
        </p:spPr>
        <p:txBody>
          <a:bodyPr/>
          <a:lstStyle/>
          <a:p>
            <a:r>
              <a:rPr lang="en-US" dirty="0" smtClean="0"/>
              <a:t>Remedies?</a:t>
            </a:r>
            <a:endParaRPr lang="en-IN" dirty="0"/>
          </a:p>
        </p:txBody>
      </p:sp>
      <p:pic>
        <p:nvPicPr>
          <p:cNvPr id="25602" name="Picture 2" descr="http://www.healthspablog.org/wp-content/uploads/2010/09/Tips-on-behalf-of-the-hale-and-gorgeous-ey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899232" cy="899232"/>
          </a:xfrm>
          <a:prstGeom prst="rect">
            <a:avLst/>
          </a:prstGeom>
          <a:noFill/>
        </p:spPr>
      </p:pic>
      <p:pic>
        <p:nvPicPr>
          <p:cNvPr id="25604" name="Picture 4" descr="http://wdy.h-cdn.co/assets/cm/15/09/54eb698451151_-_9-things-you-didn-t-know-about-your-ears-m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714356"/>
            <a:ext cx="796700" cy="1061366"/>
          </a:xfrm>
          <a:prstGeom prst="rect">
            <a:avLst/>
          </a:prstGeom>
          <a:noFill/>
        </p:spPr>
      </p:pic>
      <p:sp>
        <p:nvSpPr>
          <p:cNvPr id="25606" name="AutoShape 6" descr="Image result for muscle 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8" name="AutoShape 8" descr="Image result for muscle 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5610" name="Picture 10" descr="Image result for muscle a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5338" y="2695508"/>
            <a:ext cx="1514476" cy="1514474"/>
          </a:xfrm>
          <a:prstGeom prst="rect">
            <a:avLst/>
          </a:prstGeom>
          <a:noFill/>
        </p:spPr>
      </p:pic>
      <p:pic>
        <p:nvPicPr>
          <p:cNvPr id="25612" name="Picture 12" descr="http://www.skullsunlimited.com/userfiles/image/category3_family_241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8946" y="4867921"/>
            <a:ext cx="1524000" cy="1826011"/>
          </a:xfrm>
          <a:prstGeom prst="rect">
            <a:avLst/>
          </a:prstGeom>
          <a:noFill/>
        </p:spPr>
      </p:pic>
      <p:pic>
        <p:nvPicPr>
          <p:cNvPr id="25616" name="Picture 16" descr="http://www.wired.com/wp-content/uploads/2014/07/brai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953000"/>
            <a:ext cx="1571626" cy="1257940"/>
          </a:xfrm>
          <a:prstGeom prst="rect">
            <a:avLst/>
          </a:prstGeom>
          <a:noFill/>
        </p:spPr>
      </p:pic>
      <p:pic>
        <p:nvPicPr>
          <p:cNvPr id="25618" name="Picture 18" descr="http://img2.timeinc.net/health/images/slides/skin-magnifying-glass-400x4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743200"/>
            <a:ext cx="1152524" cy="11525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7158" y="2143116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Avoid UV</a:t>
            </a:r>
            <a:endParaRPr lang="en-IN" dirty="0"/>
          </a:p>
        </p:txBody>
      </p:sp>
      <p:pic>
        <p:nvPicPr>
          <p:cNvPr id="25620" name="Picture 20" descr="http://cdn.shopify.com/s/files/1/0316/8657/files/Kidney.png?14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2285992"/>
            <a:ext cx="1190630" cy="14641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7158" y="435769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Sun </a:t>
            </a:r>
            <a:r>
              <a:rPr lang="en-US" dirty="0" smtClean="0"/>
              <a:t>screen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0034" y="628652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471730" y="213576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Avoid noise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4343400"/>
            <a:ext cx="93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Exercise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4714876" y="3857628"/>
            <a:ext cx="188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Increase </a:t>
            </a:r>
          </a:p>
          <a:p>
            <a:pPr algn="ctr"/>
            <a:r>
              <a:rPr lang="en-US" dirty="0" smtClean="0"/>
              <a:t>Water intake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643438" y="6286520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Breathing exercise</a:t>
            </a:r>
            <a:endParaRPr lang="en-IN" dirty="0"/>
          </a:p>
        </p:txBody>
      </p:sp>
      <p:pic>
        <p:nvPicPr>
          <p:cNvPr id="27650" name="Picture 2" descr="http://images.natureworldnews.com/data/images/full/3986/lung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4857760"/>
            <a:ext cx="1800202" cy="1350152"/>
          </a:xfrm>
          <a:prstGeom prst="rect">
            <a:avLst/>
          </a:prstGeom>
          <a:noFill/>
        </p:spPr>
      </p:pic>
      <p:pic>
        <p:nvPicPr>
          <p:cNvPr id="27654" name="Picture 6" descr="http://a.dryicons.com/images/icon_sets/travel_and_tourism_part_1/png/512x512/no_smoki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4214818"/>
            <a:ext cx="1543086" cy="1543086"/>
          </a:xfrm>
          <a:prstGeom prst="rect">
            <a:avLst/>
          </a:prstGeom>
          <a:noFill/>
        </p:spPr>
      </p:pic>
      <p:pic>
        <p:nvPicPr>
          <p:cNvPr id="26626" name="Picture 2" descr="http://www.nccancercare.org/wp-content/uploads/2013/01/Cancer-Nutriti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2285992"/>
            <a:ext cx="1428736" cy="142873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571736" y="378619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Nutrition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2500298" y="5857892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smoking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Life style Modifications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0034" y="2428868"/>
            <a:ext cx="3636980" cy="353060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Plant-based Diet</a:t>
            </a:r>
          </a:p>
          <a:p>
            <a:r>
              <a:rPr lang="en-IN" sz="2400" dirty="0" smtClean="0"/>
              <a:t>Stress Management</a:t>
            </a:r>
          </a:p>
          <a:p>
            <a:r>
              <a:rPr lang="en-IN" sz="2400" dirty="0" smtClean="0"/>
              <a:t>Meditation</a:t>
            </a:r>
          </a:p>
          <a:p>
            <a:r>
              <a:rPr lang="en-IN" sz="2400" dirty="0" smtClean="0"/>
              <a:t>Yoga</a:t>
            </a:r>
          </a:p>
          <a:p>
            <a:r>
              <a:rPr lang="en-IN" sz="2400" dirty="0" smtClean="0"/>
              <a:t>Breathing exercise</a:t>
            </a:r>
          </a:p>
          <a:p>
            <a:r>
              <a:rPr lang="en-IN" sz="2400" dirty="0" smtClean="0"/>
              <a:t>Moderate exercise</a:t>
            </a:r>
          </a:p>
          <a:p>
            <a:r>
              <a:rPr lang="en-IN" sz="2400" dirty="0" smtClean="0"/>
              <a:t>Social support</a:t>
            </a:r>
            <a:endParaRPr lang="en-IN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641602"/>
            <a:ext cx="3636980" cy="322579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dirty="0" smtClean="0">
                <a:solidFill>
                  <a:srgbClr val="C00000"/>
                </a:solidFill>
              </a:rPr>
              <a:t>Eat less</a:t>
            </a:r>
          </a:p>
          <a:p>
            <a:pPr marL="0" indent="0" algn="ctr">
              <a:buNone/>
            </a:pPr>
            <a:r>
              <a:rPr lang="en-IN" sz="4000" dirty="0" smtClean="0">
                <a:solidFill>
                  <a:srgbClr val="C00000"/>
                </a:solidFill>
              </a:rPr>
              <a:t>Move more</a:t>
            </a:r>
          </a:p>
          <a:p>
            <a:pPr marL="0" indent="0" algn="ctr">
              <a:buNone/>
            </a:pPr>
            <a:r>
              <a:rPr lang="en-IN" sz="4000" dirty="0" smtClean="0">
                <a:solidFill>
                  <a:srgbClr val="C00000"/>
                </a:solidFill>
              </a:rPr>
              <a:t>Stress less</a:t>
            </a:r>
          </a:p>
          <a:p>
            <a:pPr marL="0" indent="0" algn="ctr">
              <a:buNone/>
            </a:pPr>
            <a:r>
              <a:rPr lang="en-IN" sz="4000" dirty="0" smtClean="0">
                <a:solidFill>
                  <a:srgbClr val="C00000"/>
                </a:solidFill>
              </a:rPr>
              <a:t>Love more</a:t>
            </a:r>
          </a:p>
          <a:p>
            <a:pPr marL="0" indent="0" algn="ctr">
              <a:buNone/>
            </a:pP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xmlns="" val="20861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vancedmediterraneandiet.com/images/441_mediterranean_diet_food_pyramid.gif"/>
          <p:cNvPicPr>
            <a:picLocks noChangeAspect="1" noChangeArrowheads="1"/>
          </p:cNvPicPr>
          <p:nvPr/>
        </p:nvPicPr>
        <p:blipFill rotWithShape="1">
          <a:blip r:embed="rId2"/>
          <a:srcRect l="6025" t="3518" r="6023" b="10863"/>
          <a:stretch/>
        </p:blipFill>
        <p:spPr bwMode="auto">
          <a:xfrm>
            <a:off x="1981200" y="381000"/>
            <a:ext cx="487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2162</TotalTime>
  <Words>751</Words>
  <Application>Microsoft Office PowerPoint</Application>
  <PresentationFormat>On-screen Show (4:3)</PresentationFormat>
  <Paragraphs>165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 Boardroom</vt:lpstr>
      <vt:lpstr>ObGyn Watch</vt:lpstr>
      <vt:lpstr>What is Ageing?</vt:lpstr>
      <vt:lpstr>“Life expectancy is the average age humans expect to live” </vt:lpstr>
      <vt:lpstr>Slide 4</vt:lpstr>
      <vt:lpstr>Theories of Ageing</vt:lpstr>
      <vt:lpstr>Timeline for Ageing</vt:lpstr>
      <vt:lpstr>Remedies?</vt:lpstr>
      <vt:lpstr>Life style Modifications</vt:lpstr>
      <vt:lpstr>Slide 9</vt:lpstr>
      <vt:lpstr>Slide 10</vt:lpstr>
      <vt:lpstr>Calorie Restriction (CR)</vt:lpstr>
      <vt:lpstr>Calorie Restriction (CR)</vt:lpstr>
      <vt:lpstr>Slide 13</vt:lpstr>
      <vt:lpstr>Methionine deprivation:</vt:lpstr>
      <vt:lpstr>Age Interruptors</vt:lpstr>
      <vt:lpstr>Rapamycin</vt:lpstr>
      <vt:lpstr>Klotho</vt:lpstr>
      <vt:lpstr>Klotho gene</vt:lpstr>
      <vt:lpstr>Slide 19</vt:lpstr>
      <vt:lpstr>Telomerase</vt:lpstr>
      <vt:lpstr>Parabiosis</vt:lpstr>
      <vt:lpstr>Dracula Therapy</vt:lpstr>
      <vt:lpstr>Mimetics</vt:lpstr>
      <vt:lpstr>Ageing &amp; Reproduction</vt:lpstr>
      <vt:lpstr>Childless Ageless Generation</vt:lpstr>
      <vt:lpstr>Marriage &amp; Longevity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174</cp:revision>
  <dcterms:created xsi:type="dcterms:W3CDTF">2006-08-16T00:00:00Z</dcterms:created>
  <dcterms:modified xsi:type="dcterms:W3CDTF">2015-05-23T13:57:21Z</dcterms:modified>
</cp:coreProperties>
</file>